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301" r:id="rId5"/>
    <p:sldId id="300" r:id="rId6"/>
    <p:sldId id="260" r:id="rId7"/>
    <p:sldId id="293" r:id="rId8"/>
    <p:sldId id="288" r:id="rId9"/>
    <p:sldId id="294" r:id="rId10"/>
    <p:sldId id="295" r:id="rId11"/>
    <p:sldId id="304" r:id="rId12"/>
    <p:sldId id="302" r:id="rId13"/>
    <p:sldId id="303" r:id="rId14"/>
    <p:sldId id="305" r:id="rId15"/>
    <p:sldId id="306" r:id="rId16"/>
    <p:sldId id="29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833"/>
    <a:srgbClr val="E5A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>
        <p:guide orient="horz" pos="2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BCC45-AC78-42C1-9778-14B72A327F1B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068A3-97FD-4CAC-9681-E6266A68B2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0760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068A3-97FD-4CAC-9681-E6266A68B2F7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15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068A3-97FD-4CAC-9681-E6266A68B2F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64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068A3-97FD-4CAC-9681-E6266A68B2F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396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068A3-97FD-4CAC-9681-E6266A68B2F7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28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068A3-97FD-4CAC-9681-E6266A68B2F7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800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068A3-97FD-4CAC-9681-E6266A68B2F7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729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068A3-97FD-4CAC-9681-E6266A68B2F7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62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068A3-97FD-4CAC-9681-E6266A68B2F7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11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0068A3-97FD-4CAC-9681-E6266A68B2F7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420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C1CE-E185-32FB-0AFC-5BB2DEF67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E3424-51BA-77CA-FF56-ECE5CB823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3EEB8-48F3-E8E9-5A4B-224C051F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268075" y="6492875"/>
            <a:ext cx="923925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78BEACC9-9684-4FBB-B0E0-71749F929888}" type="datetime1">
              <a:rPr lang="en-IN" smtClean="0"/>
              <a:pPr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FBE7A-4829-14B9-9A8B-FE649701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15251-29E9-24A1-55D7-CAB7B6F76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15075" y="5815012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7EE0020-B014-4CFB-B417-CF22D748161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86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6C501-2304-D1B1-1480-FCF223C0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51F943-7D61-BDAF-85E3-0C16024D7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651F6-DDE9-7B6A-9AF0-4489D9BA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C11BB-5F04-4BEA-836B-CE44A32EE794}" type="datetime1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9A830-F72B-1B2D-8E37-DF6D76F52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8F901-27A3-F4FB-73B6-11EAEBAB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27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95AFD7-9E96-B620-273C-1F98C4957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ED6460-29CF-196C-E6E3-5D34EC161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AAC1D-D32E-CAC7-5538-910F82F4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AFA09-904C-49CA-8B58-AEE8374256C7}" type="datetime1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C0EAA-E8CA-BC4C-A453-7C0474CA4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5ACB-F211-0058-E078-2CEAA81E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94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79778-21B6-07D9-433A-EA6EB2E3C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50" y="41036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D4391-E715-96FB-3D4E-DB1035C5A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49" y="1825625"/>
            <a:ext cx="1151878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B353-C03F-2E4C-7302-CBA45D23C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C13EA19-6691-493D-AFC0-7EA993AA8D9F}" type="datetime1">
              <a:rPr lang="en-IN" smtClean="0"/>
              <a:pPr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DF540-6507-A75F-486F-D859674A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D56A6-907F-0BEA-B64C-61D2F27F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309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7133-C847-14F8-0FC3-4B5D5103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48DF5-FC87-5FAE-354C-01175D2C8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7199-2578-7EB4-00FC-94DFDAE4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15A6-DA01-4465-8B17-859F9278CB94}" type="datetime1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0EB90-A3F3-F927-71F4-8F8ACD12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AACC5-D81D-9EC4-D421-8AEBA65C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2" descr="About Us | ArtIAMAS">
            <a:extLst>
              <a:ext uri="{FF2B5EF4-FFF2-40B4-BE49-F238E27FC236}">
                <a16:creationId xmlns:a16="http://schemas.microsoft.com/office/drawing/2014/main" id="{5C59CC9D-8DF2-B070-B808-75A306364A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1" y="147827"/>
            <a:ext cx="3087545" cy="72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690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C5BE-E151-9164-1184-BE1592F8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61" y="32067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C5C11-5CF7-49D3-1758-CBED13969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861" y="1825625"/>
            <a:ext cx="568493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A7C60-1D3B-9501-8FD7-FD4DF420B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8493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86A90-5299-DC42-1A67-3C74B4B5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7CA6E-A573-47BF-998C-08C90D98F47D}" type="datetime1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504BA-FA3B-842A-B00D-45A9D20A1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D37D7-1E25-32E0-33BB-D2DB06E8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2" descr="About Us | ArtIAMAS">
            <a:extLst>
              <a:ext uri="{FF2B5EF4-FFF2-40B4-BE49-F238E27FC236}">
                <a16:creationId xmlns:a16="http://schemas.microsoft.com/office/drawing/2014/main" id="{93406CE4-525D-F6F6-AC57-13C006CF12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2" y="147827"/>
            <a:ext cx="2271938" cy="5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028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7DC4-4AC3-9EAC-28DF-8AD80E5F4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38" y="35560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14808-BCDE-3AEC-71A1-8136F5340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838" y="1681163"/>
            <a:ext cx="5652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D7F19-1C40-D868-5F99-2CFCB50AC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838" y="2505075"/>
            <a:ext cx="5652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51998-CEAE-3C65-712C-3FEE34B464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7496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23B51E-9185-A8D6-3DF7-D3A82D522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67496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87FA8-AC3F-A938-79E5-31970124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9C1-2431-408F-9AC8-8F33B340F532}" type="datetime1">
              <a:rPr lang="en-IN" smtClean="0"/>
              <a:t>05-12-2023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AB2CA-C8C3-A4AA-3EA3-3286800F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664B1-4DA8-D0BE-118F-D7F88D5AA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2" descr="About Us | ArtIAMAS">
            <a:extLst>
              <a:ext uri="{FF2B5EF4-FFF2-40B4-BE49-F238E27FC236}">
                <a16:creationId xmlns:a16="http://schemas.microsoft.com/office/drawing/2014/main" id="{C843F161-C980-BA73-0A59-8DD28A066C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2" y="147827"/>
            <a:ext cx="2271938" cy="5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70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83C2-4630-220A-B93C-C6DC533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D13063-6A2F-6ACA-30B1-E83DA31C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5DE1-EE51-4BB7-AE8B-E8A3D591EC1B}" type="datetime1">
              <a:rPr lang="en-IN" smtClean="0"/>
              <a:t>05-12-2023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0E18A-9A00-246E-1705-7330497BB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1410-1C2E-C614-A417-A83E56D8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2" descr="About Us | ArtIAMAS">
            <a:extLst>
              <a:ext uri="{FF2B5EF4-FFF2-40B4-BE49-F238E27FC236}">
                <a16:creationId xmlns:a16="http://schemas.microsoft.com/office/drawing/2014/main" id="{602D4043-FC35-966D-897D-6A71B81E80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2" y="147827"/>
            <a:ext cx="2271938" cy="5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45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33945-D575-0470-6F32-2097CB2F7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1AB2E-11FE-4E31-90C3-D11BF9098A97}" type="datetime1">
              <a:rPr lang="en-IN" smtClean="0"/>
              <a:t>05-12-2023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497177-C1A1-EC1E-A8DE-7AF40599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122EB-5349-F197-1723-80D98094E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973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97BEE-B300-1E63-F2E6-F60809B4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8E3A6-9989-E048-477E-DAA62C78C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C9630-2C67-5407-8483-CD9D3228E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B526E-2221-5EFD-67E8-A3BCE43B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C7CB-B59B-40BE-A85B-867F2ABD9E19}" type="datetime1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C5353-67DE-3BB6-EF66-CAFAD5E8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B4C53-4057-3387-B7E1-2727AB3E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2" descr="About Us | ArtIAMAS">
            <a:extLst>
              <a:ext uri="{FF2B5EF4-FFF2-40B4-BE49-F238E27FC236}">
                <a16:creationId xmlns:a16="http://schemas.microsoft.com/office/drawing/2014/main" id="{D8A6A79B-DD2E-68A0-2DA9-ED27D718F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2" y="147827"/>
            <a:ext cx="2271938" cy="5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27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F458-A491-3699-A835-4D482067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344ED4-D699-D294-13FE-24771D0A5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E0750-425A-F902-64A3-3D993054F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B28B0-5474-E651-0E6A-D653C100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B09A8-C9F0-4FFE-9481-582870AF917A}" type="datetime1">
              <a:rPr lang="en-IN" smtClean="0"/>
              <a:t>05-12-2023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CA21A-8D46-A245-346B-7EA8C49B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5D642-4600-8FB0-9BA3-B53660BE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E0020-B014-4CFB-B417-CF22D748161F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2" descr="About Us | ArtIAMAS">
            <a:extLst>
              <a:ext uri="{FF2B5EF4-FFF2-40B4-BE49-F238E27FC236}">
                <a16:creationId xmlns:a16="http://schemas.microsoft.com/office/drawing/2014/main" id="{E7BA8254-BF68-427B-0DFA-BD7B0D6975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2" y="147827"/>
            <a:ext cx="2271938" cy="5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8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9B8534-5C0D-6BAC-0341-600A7283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05E40-11D5-6FE7-D5F9-860149145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A9FE8-7CA0-5DF5-A156-50D077422C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42D1F-8D3F-4004-BF2B-DEB7CD98C983}" type="datetime1">
              <a:rPr lang="en-IN" smtClean="0"/>
              <a:t>05-12-2023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D7770-DAF9-FA89-9596-CBE5796A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FAED6-5B8A-1FBB-7E46-3F9AE6F40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57EE0020-B014-4CFB-B417-CF22D748161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06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E5EFB3-0183-A5AD-0A65-15F35AE12058}"/>
              </a:ext>
            </a:extLst>
          </p:cNvPr>
          <p:cNvSpPr txBox="1">
            <a:spLocks/>
          </p:cNvSpPr>
          <p:nvPr/>
        </p:nvSpPr>
        <p:spPr>
          <a:xfrm>
            <a:off x="-21" y="-27831"/>
            <a:ext cx="3900994" cy="32778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ENPM 662 – Introduction to Robot Modelling</a:t>
            </a:r>
            <a:b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1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-2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2667E-4013-003B-F212-B9CA0C9393D3}"/>
              </a:ext>
            </a:extLst>
          </p:cNvPr>
          <p:cNvSpPr>
            <a:spLocks/>
          </p:cNvSpPr>
          <p:nvPr/>
        </p:nvSpPr>
        <p:spPr>
          <a:xfrm>
            <a:off x="10071848" y="4693880"/>
            <a:ext cx="1500037" cy="199658"/>
          </a:xfrm>
          <a:prstGeom prst="rect">
            <a:avLst/>
          </a:prstGeom>
        </p:spPr>
        <p:txBody>
          <a:bodyPr/>
          <a:lstStyle/>
          <a:p>
            <a:pPr defTabSz="493776">
              <a:spcAft>
                <a:spcPts val="600"/>
              </a:spcAft>
            </a:pPr>
            <a:fld id="{57EE0020-B014-4CFB-B417-CF22D748161F}" type="slidenum">
              <a:rPr lang="en-IN" sz="9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93776">
                <a:spcAft>
                  <a:spcPts val="600"/>
                </a:spcAft>
              </a:pPr>
              <a:t>1</a:t>
            </a:fld>
            <a:endParaRPr lang="en-IN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2668E23-E8A5-3A62-60E7-BF038A8F426B}"/>
              </a:ext>
            </a:extLst>
          </p:cNvPr>
          <p:cNvSpPr>
            <a:spLocks/>
          </p:cNvSpPr>
          <p:nvPr/>
        </p:nvSpPr>
        <p:spPr>
          <a:xfrm>
            <a:off x="8459698" y="2705240"/>
            <a:ext cx="4557310" cy="2188298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pPr defTabSz="474025">
              <a:spcAft>
                <a:spcPts val="324"/>
              </a:spcAft>
            </a:pPr>
            <a:r>
              <a:rPr lang="en-GB" sz="2400" b="1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 -29</a:t>
            </a:r>
          </a:p>
          <a:p>
            <a:pPr defTabSz="474025">
              <a:spcAft>
                <a:spcPts val="324"/>
              </a:spcAft>
            </a:pPr>
            <a:endParaRPr lang="en-GB" sz="2400" b="1" u="sng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74025">
              <a:spcAft>
                <a:spcPts val="324"/>
              </a:spcAft>
            </a:pP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Piyush </a:t>
            </a:r>
            <a:r>
              <a:rPr lang="en-GB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Goenka</a:t>
            </a:r>
            <a:endParaRPr lang="en-GB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474025">
              <a:spcAft>
                <a:spcPts val="324"/>
              </a:spcAft>
            </a:pP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Gautam Sreenarayanan Nair</a:t>
            </a:r>
          </a:p>
          <a:p>
            <a:pPr defTabSz="474025">
              <a:spcAft>
                <a:spcPts val="324"/>
              </a:spcAft>
            </a:pPr>
            <a:endParaRPr lang="en-GB" sz="2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82FB7-9D3C-EBC1-1AA0-C0AE2C19236C}"/>
              </a:ext>
            </a:extLst>
          </p:cNvPr>
          <p:cNvSpPr txBox="1"/>
          <p:nvPr/>
        </p:nvSpPr>
        <p:spPr>
          <a:xfrm>
            <a:off x="351696" y="4693880"/>
            <a:ext cx="33344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93776">
              <a:spcAft>
                <a:spcPts val="324"/>
              </a:spcAft>
            </a:pPr>
            <a:r>
              <a:rPr lang="en-US"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Rover with Multipurpose arm</a:t>
            </a:r>
            <a:endParaRPr lang="en-US" sz="6000" b="1">
              <a:solidFill>
                <a:schemeClr val="bg1"/>
              </a:solidFill>
            </a:endParaRPr>
          </a:p>
        </p:txBody>
      </p:sp>
      <p:pic>
        <p:nvPicPr>
          <p:cNvPr id="10" name="Picture 9" descr="A small toy vehicle with wheels&#10;&#10;Description automatically generated">
            <a:extLst>
              <a:ext uri="{FF2B5EF4-FFF2-40B4-BE49-F238E27FC236}">
                <a16:creationId xmlns:a16="http://schemas.microsoft.com/office/drawing/2014/main" id="{88D02D5C-7316-67B9-A5F8-01FD38E1B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8" t="10431" r="32952" b="15428"/>
          <a:stretch/>
        </p:blipFill>
        <p:spPr>
          <a:xfrm>
            <a:off x="4212028" y="116154"/>
            <a:ext cx="4073476" cy="5238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857AF4-E679-6EFB-0691-1C1269B994A9}"/>
              </a:ext>
            </a:extLst>
          </p:cNvPr>
          <p:cNvSpPr txBox="1"/>
          <p:nvPr/>
        </p:nvSpPr>
        <p:spPr>
          <a:xfrm>
            <a:off x="4212028" y="5824442"/>
            <a:ext cx="6169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74025">
              <a:spcAft>
                <a:spcPts val="324"/>
              </a:spcAft>
            </a:pPr>
            <a:r>
              <a:rPr lang="en-GB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Presentation date: 12/05/2023</a:t>
            </a:r>
            <a:endParaRPr lang="en-IN" sz="44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71C128-4B8F-1282-8734-B413F2102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369" y="3059197"/>
            <a:ext cx="2711705" cy="32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7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Forward Kinematics - Validation</a:t>
            </a:r>
            <a:endParaRPr lang="en-US" sz="4000" b="1" i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A9128E2-C9C6-4F9A-2E9F-374617409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92" t="16510" r="34027" b="9804"/>
          <a:stretch/>
        </p:blipFill>
        <p:spPr>
          <a:xfrm>
            <a:off x="9017666" y="2837047"/>
            <a:ext cx="2896963" cy="35960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30B05B-D45A-D151-7F37-1B765EFBF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82" t="61091" r="65851" b="29357"/>
          <a:stretch/>
        </p:blipFill>
        <p:spPr>
          <a:xfrm>
            <a:off x="6617559" y="5060441"/>
            <a:ext cx="1938841" cy="829525"/>
          </a:xfrm>
          <a:prstGeom prst="rect">
            <a:avLst/>
          </a:prstGeom>
        </p:spPr>
      </p:pic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0D6FAC2-B155-CBC5-F003-AB3175C579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02"/>
          <a:stretch/>
        </p:blipFill>
        <p:spPr>
          <a:xfrm>
            <a:off x="999445" y="4265799"/>
            <a:ext cx="4246169" cy="2243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39663A-1502-E1F7-D62E-9C8D5CCFF0CA}"/>
              </a:ext>
            </a:extLst>
          </p:cNvPr>
          <p:cNvSpPr txBox="1"/>
          <p:nvPr/>
        </p:nvSpPr>
        <p:spPr>
          <a:xfrm>
            <a:off x="321559" y="1869452"/>
            <a:ext cx="2515683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0" i="0" dirty="0">
                <a:effectLst/>
                <a:latin typeface="LatoWeb"/>
              </a:rPr>
              <a:t>Configuration 3/3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18C4C1-A19D-D588-C047-7945994B8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94934"/>
              </p:ext>
            </p:extLst>
          </p:nvPr>
        </p:nvGraphicFramePr>
        <p:xfrm>
          <a:off x="321559" y="2466207"/>
          <a:ext cx="8128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2550608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42375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06428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5019046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896073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53558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181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1370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CD1B4DB-6815-FC27-6288-B990FEF4716E}"/>
              </a:ext>
            </a:extLst>
          </p:cNvPr>
          <p:cNvSpPr txBox="1"/>
          <p:nvPr/>
        </p:nvSpPr>
        <p:spPr>
          <a:xfrm>
            <a:off x="2213581" y="3662734"/>
            <a:ext cx="1783137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0" i="0" dirty="0" err="1">
                <a:effectLst/>
                <a:latin typeface="LatoWeb"/>
              </a:rPr>
              <a:t>Sympy</a:t>
            </a:r>
            <a:r>
              <a:rPr lang="en-IN" sz="1800" b="0" i="0" dirty="0">
                <a:effectLst/>
                <a:latin typeface="LatoWeb"/>
              </a:rPr>
              <a:t> Output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1B43DF-3914-B7B5-AC42-AF768BC3A8B1}"/>
              </a:ext>
            </a:extLst>
          </p:cNvPr>
          <p:cNvSpPr txBox="1"/>
          <p:nvPr/>
        </p:nvSpPr>
        <p:spPr>
          <a:xfrm>
            <a:off x="6617559" y="4244449"/>
            <a:ext cx="1783137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0" i="0" dirty="0">
                <a:effectLst/>
                <a:latin typeface="LatoWeb"/>
              </a:rPr>
              <a:t>Gazebo Output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EC6E26-DCE8-E7ED-2111-1B06A37C01A5}"/>
              </a:ext>
            </a:extLst>
          </p:cNvPr>
          <p:cNvCxnSpPr>
            <a:cxnSpLocks/>
          </p:cNvCxnSpPr>
          <p:nvPr/>
        </p:nvCxnSpPr>
        <p:spPr>
          <a:xfrm>
            <a:off x="5879473" y="3598419"/>
            <a:ext cx="9268" cy="30901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96093A-3B19-9CD6-47DE-78FB2B01C0ED}"/>
              </a:ext>
            </a:extLst>
          </p:cNvPr>
          <p:cNvCxnSpPr>
            <a:cxnSpLocks/>
          </p:cNvCxnSpPr>
          <p:nvPr/>
        </p:nvCxnSpPr>
        <p:spPr>
          <a:xfrm>
            <a:off x="321559" y="3429000"/>
            <a:ext cx="844144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02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974111-C942-6E69-7C65-42227EB204A2}"/>
              </a:ext>
            </a:extLst>
          </p:cNvPr>
          <p:cNvSpPr txBox="1"/>
          <p:nvPr/>
        </p:nvSpPr>
        <p:spPr>
          <a:xfrm>
            <a:off x="5014246" y="1304864"/>
            <a:ext cx="62851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err="1">
                <a:solidFill>
                  <a:srgbClr val="2D3B45"/>
                </a:solidFill>
                <a:latin typeface="+mj-lt"/>
              </a:rPr>
              <a:t>move_robot</a:t>
            </a:r>
            <a:r>
              <a:rPr lang="en-IN" b="1">
                <a:solidFill>
                  <a:srgbClr val="2D3B45"/>
                </a:solidFill>
                <a:latin typeface="+mj-lt"/>
              </a:rPr>
              <a:t> has  3 inputs ;</a:t>
            </a:r>
          </a:p>
          <a:p>
            <a:endParaRPr lang="en-IN">
              <a:solidFill>
                <a:srgbClr val="2D3B45"/>
              </a:solidFill>
              <a:latin typeface="+mj-lt"/>
            </a:endParaRPr>
          </a:p>
          <a:p>
            <a:r>
              <a:rPr lang="en-IN">
                <a:solidFill>
                  <a:srgbClr val="2D3B45"/>
                </a:solidFill>
                <a:latin typeface="+mj-lt"/>
              </a:rPr>
              <a:t>Distance to be travelled          -&gt;   0.2 m  (here)</a:t>
            </a:r>
          </a:p>
          <a:p>
            <a:r>
              <a:rPr lang="en-US">
                <a:latin typeface="+mj-lt"/>
              </a:rPr>
              <a:t>Axis of travel                             -&gt;    x-axis (here)</a:t>
            </a:r>
          </a:p>
          <a:p>
            <a:r>
              <a:rPr lang="en-US">
                <a:latin typeface="+mj-lt"/>
              </a:rPr>
              <a:t>Initial joint angles  in radians -&gt;  (0,0.56,-1.49,0.5,4.68,0.03) (here)</a:t>
            </a:r>
          </a:p>
          <a:p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21218A67-A698-0E21-6438-2E51D2B81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2" y="1696579"/>
            <a:ext cx="4917094" cy="43458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0DD1A6-DADA-2E09-1055-D71D111DE613}"/>
              </a:ext>
            </a:extLst>
          </p:cNvPr>
          <p:cNvSpPr txBox="1"/>
          <p:nvPr/>
        </p:nvSpPr>
        <p:spPr>
          <a:xfrm>
            <a:off x="0" y="1188292"/>
            <a:ext cx="628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move_robot</a:t>
            </a:r>
            <a:r>
              <a:rPr lang="en-US"/>
              <a:t>(self, distance, axis, </a:t>
            </a:r>
            <a:r>
              <a:rPr lang="en-US" err="1"/>
              <a:t>q_current_initial</a:t>
            </a:r>
            <a:r>
              <a:rPr lang="en-US"/>
              <a:t>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77DE1-FEB8-694D-6C3A-FD028291BAD1}"/>
              </a:ext>
            </a:extLst>
          </p:cNvPr>
          <p:cNvSpPr txBox="1"/>
          <p:nvPr/>
        </p:nvSpPr>
        <p:spPr>
          <a:xfrm>
            <a:off x="5014245" y="2848071"/>
            <a:ext cx="10023927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Code Logic</a:t>
            </a:r>
          </a:p>
          <a:p>
            <a:endParaRPr lang="en-US" dirty="0"/>
          </a:p>
          <a:p>
            <a:r>
              <a:rPr lang="en-US" dirty="0" err="1"/>
              <a:t>linear_velocity</a:t>
            </a:r>
            <a:r>
              <a:rPr lang="en-US" dirty="0"/>
              <a:t> = 0.01</a:t>
            </a:r>
          </a:p>
          <a:p>
            <a:r>
              <a:rPr lang="en-US" dirty="0" err="1"/>
              <a:t>end_time</a:t>
            </a:r>
            <a:r>
              <a:rPr lang="en-US" dirty="0"/>
              <a:t> = distance/ </a:t>
            </a:r>
            <a:r>
              <a:rPr lang="en-US" dirty="0" err="1"/>
              <a:t>linear_velocity</a:t>
            </a:r>
            <a:endParaRPr lang="en-US" dirty="0"/>
          </a:p>
          <a:p>
            <a:r>
              <a:rPr lang="en-US" dirty="0"/>
              <a:t>time=0</a:t>
            </a:r>
          </a:p>
          <a:p>
            <a:endParaRPr lang="en-US" dirty="0"/>
          </a:p>
          <a:p>
            <a:r>
              <a:rPr lang="en-US" dirty="0"/>
              <a:t>  while time &lt; </a:t>
            </a:r>
            <a:r>
              <a:rPr lang="en-US" dirty="0" err="1"/>
              <a:t>end_time</a:t>
            </a:r>
            <a:r>
              <a:rPr lang="en-US" dirty="0"/>
              <a:t>:</a:t>
            </a:r>
          </a:p>
          <a:p>
            <a:r>
              <a:rPr lang="en-US" dirty="0"/>
              <a:t>            </a:t>
            </a:r>
            <a:r>
              <a:rPr lang="en-US" dirty="0" err="1"/>
              <a:t>J_var</a:t>
            </a:r>
            <a:r>
              <a:rPr lang="en-US" dirty="0"/>
              <a:t> = </a:t>
            </a:r>
            <a:r>
              <a:rPr lang="en-US" dirty="0" err="1"/>
              <a:t>self.J.subs</a:t>
            </a:r>
            <a:r>
              <a:rPr lang="en-US" dirty="0"/>
              <a:t>(</a:t>
            </a:r>
            <a:r>
              <a:rPr lang="en-US" dirty="0" err="1"/>
              <a:t>q_current</a:t>
            </a:r>
            <a:r>
              <a:rPr lang="en-US" dirty="0"/>
              <a:t>)</a:t>
            </a:r>
          </a:p>
          <a:p>
            <a:r>
              <a:rPr lang="en-US" dirty="0"/>
              <a:t>            </a:t>
            </a:r>
            <a:r>
              <a:rPr lang="en-US" dirty="0" err="1"/>
              <a:t>J_inv</a:t>
            </a:r>
            <a:r>
              <a:rPr lang="en-US" dirty="0"/>
              <a:t> = </a:t>
            </a:r>
            <a:r>
              <a:rPr lang="en-US" dirty="0" err="1"/>
              <a:t>J_var.inv</a:t>
            </a:r>
            <a:r>
              <a:rPr lang="en-US" dirty="0"/>
              <a:t>()</a:t>
            </a:r>
          </a:p>
          <a:p>
            <a:r>
              <a:rPr lang="en-US" dirty="0"/>
              <a:t>            </a:t>
            </a:r>
            <a:r>
              <a:rPr lang="en-US" dirty="0" err="1"/>
              <a:t>q_dot</a:t>
            </a:r>
            <a:r>
              <a:rPr lang="en-US" dirty="0"/>
              <a:t> = (</a:t>
            </a:r>
            <a:r>
              <a:rPr lang="en-US" dirty="0" err="1"/>
              <a:t>J_inv</a:t>
            </a:r>
            <a:r>
              <a:rPr lang="en-US" dirty="0"/>
              <a:t>) * </a:t>
            </a:r>
            <a:r>
              <a:rPr lang="en-US" dirty="0" err="1"/>
              <a:t>end_effector_velocity.subs</a:t>
            </a:r>
            <a:r>
              <a:rPr lang="en-US" dirty="0"/>
              <a:t>(t, time).</a:t>
            </a:r>
            <a:r>
              <a:rPr lang="en-US" dirty="0" err="1"/>
              <a:t>evalf</a:t>
            </a:r>
            <a:r>
              <a:rPr lang="en-US" dirty="0"/>
              <a:t>()</a:t>
            </a:r>
          </a:p>
          <a:p>
            <a:r>
              <a:rPr lang="en-US" dirty="0"/>
              <a:t>            </a:t>
            </a:r>
            <a:r>
              <a:rPr lang="en-US" dirty="0" err="1"/>
              <a:t>q_current</a:t>
            </a:r>
            <a:r>
              <a:rPr lang="en-US" dirty="0"/>
              <a:t> = </a:t>
            </a:r>
            <a:r>
              <a:rPr lang="en-US" dirty="0" err="1"/>
              <a:t>q_current</a:t>
            </a:r>
            <a:r>
              <a:rPr lang="en-US" dirty="0"/>
              <a:t> + </a:t>
            </a:r>
            <a:r>
              <a:rPr lang="en-US" dirty="0" err="1"/>
              <a:t>q_dot.evalf</a:t>
            </a:r>
            <a:r>
              <a:rPr lang="en-US" dirty="0"/>
              <a:t>() * </a:t>
            </a:r>
            <a:r>
              <a:rPr lang="en-US" dirty="0" err="1"/>
              <a:t>delta_t</a:t>
            </a:r>
            <a:endParaRPr lang="en-US" dirty="0"/>
          </a:p>
          <a:p>
            <a:r>
              <a:rPr lang="en-US" dirty="0"/>
              <a:t>            time = time + </a:t>
            </a:r>
            <a:r>
              <a:rPr lang="en-US" dirty="0" err="1"/>
              <a:t>delta_t</a:t>
            </a:r>
            <a:endParaRPr lang="en-US" dirty="0"/>
          </a:p>
          <a:p>
            <a:r>
              <a:rPr lang="en-US" dirty="0"/>
              <a:t>            position = self.T06.subs(</a:t>
            </a:r>
            <a:r>
              <a:rPr lang="en-US" dirty="0" err="1"/>
              <a:t>q_current</a:t>
            </a:r>
            <a:r>
              <a:rPr lang="en-US" dirty="0"/>
              <a:t>)</a:t>
            </a:r>
          </a:p>
        </p:txBody>
      </p:sp>
      <p:pic>
        <p:nvPicPr>
          <p:cNvPr id="8" name="Picture 7" descr="A blue surface with white text&#10;&#10;Description automatically generated">
            <a:extLst>
              <a:ext uri="{FF2B5EF4-FFF2-40B4-BE49-F238E27FC236}">
                <a16:creationId xmlns:a16="http://schemas.microsoft.com/office/drawing/2014/main" id="{4F834C98-1622-D45C-D35D-74CC08730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4" y="0"/>
            <a:ext cx="12198664" cy="1226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457542" cy="1049337"/>
          </a:xfrm>
        </p:spPr>
        <p:txBody>
          <a:bodyPr>
            <a:normAutofit/>
          </a:bodyPr>
          <a:lstStyle/>
          <a:p>
            <a:r>
              <a:rPr lang="en-IN" sz="4400" b="0" i="0">
                <a:solidFill>
                  <a:schemeClr val="bg1"/>
                </a:solidFill>
                <a:effectLst/>
                <a:latin typeface="LatoWeb"/>
              </a:rPr>
              <a:t>Inverse Kinematics - Validation</a:t>
            </a:r>
            <a:endParaRPr lang="en-IN" sz="4400" b="1" i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3DECE3-68A9-56B6-7617-F448EE83D1AB}"/>
              </a:ext>
            </a:extLst>
          </p:cNvPr>
          <p:cNvSpPr txBox="1"/>
          <p:nvPr/>
        </p:nvSpPr>
        <p:spPr>
          <a:xfrm>
            <a:off x="741145" y="4042701"/>
            <a:ext cx="522616" cy="27699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0" i="0" dirty="0">
                <a:effectLst/>
                <a:latin typeface="LatoWeb"/>
              </a:rPr>
              <a:t>1.17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D93CB-CA65-5217-A83A-451B0B49A212}"/>
              </a:ext>
            </a:extLst>
          </p:cNvPr>
          <p:cNvSpPr txBox="1"/>
          <p:nvPr/>
        </p:nvSpPr>
        <p:spPr>
          <a:xfrm>
            <a:off x="3636520" y="3628884"/>
            <a:ext cx="650592" cy="27699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200" b="0" i="0" dirty="0">
                <a:effectLst/>
                <a:latin typeface="LatoWeb"/>
              </a:rPr>
              <a:t>1.37</a:t>
            </a:r>
            <a:endParaRPr lang="en-US" sz="12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277CC7-7C84-0C5D-77FC-138ABFF01A86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875899" y="3522846"/>
            <a:ext cx="126554" cy="51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C128B4-5CD9-69AD-95E3-7C14CE71E6E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961816" y="3157086"/>
            <a:ext cx="246475" cy="47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11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5" y="288404"/>
            <a:ext cx="7170656" cy="977442"/>
          </a:xfrm>
        </p:spPr>
        <p:txBody>
          <a:bodyPr anchor="ctr">
            <a:normAutofit/>
          </a:bodyPr>
          <a:lstStyle/>
          <a:p>
            <a:pPr algn="l"/>
            <a:r>
              <a:rPr lang="en-IN" sz="4000" b="0" i="0">
                <a:solidFill>
                  <a:srgbClr val="FFFFFF"/>
                </a:solidFill>
                <a:effectLst/>
                <a:latin typeface="LatoWeb"/>
              </a:rPr>
              <a:t>Inverse Kinematics - Validation</a:t>
            </a:r>
            <a:endParaRPr lang="en-IN" sz="4000" b="1" i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8" name="ik_val">
            <a:hlinkClick r:id="" action="ppaction://media"/>
            <a:extLst>
              <a:ext uri="{FF2B5EF4-FFF2-40B4-BE49-F238E27FC236}">
                <a16:creationId xmlns:a16="http://schemas.microsoft.com/office/drawing/2014/main" id="{8511BA31-2448-3ECD-48B7-76E754360E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24098" y="2409228"/>
            <a:ext cx="6842459" cy="38830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DCC3392-60FB-04E9-00F3-A60EB86626BD}"/>
              </a:ext>
            </a:extLst>
          </p:cNvPr>
          <p:cNvGrpSpPr/>
          <p:nvPr/>
        </p:nvGrpSpPr>
        <p:grpSpPr>
          <a:xfrm>
            <a:off x="362146" y="4416640"/>
            <a:ext cx="4536509" cy="2021230"/>
            <a:chOff x="249142" y="4767603"/>
            <a:chExt cx="4396999" cy="1840744"/>
          </a:xfrm>
        </p:grpSpPr>
        <p:pic>
          <p:nvPicPr>
            <p:cNvPr id="6" name="Picture 5" descr="A computer screen shot of a yellow toy&#10;&#10;Description automatically generated">
              <a:extLst>
                <a:ext uri="{FF2B5EF4-FFF2-40B4-BE49-F238E27FC236}">
                  <a16:creationId xmlns:a16="http://schemas.microsoft.com/office/drawing/2014/main" id="{CEC4BCAF-D082-9203-EAD9-FC9660DA6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567" t="72213" r="76803" b="21736"/>
            <a:stretch/>
          </p:blipFill>
          <p:spPr>
            <a:xfrm>
              <a:off x="249142" y="5139212"/>
              <a:ext cx="4390820" cy="1469135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5B79DC-C909-376D-CBC9-5640F0CE9F01}"/>
                </a:ext>
              </a:extLst>
            </p:cNvPr>
            <p:cNvSpPr txBox="1"/>
            <p:nvPr/>
          </p:nvSpPr>
          <p:spPr>
            <a:xfrm>
              <a:off x="249142" y="4767603"/>
              <a:ext cx="4396999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/>
                <a:t>End Position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A742E0-5180-A165-8206-89E1C7FA496D}"/>
              </a:ext>
            </a:extLst>
          </p:cNvPr>
          <p:cNvGrpSpPr/>
          <p:nvPr/>
        </p:nvGrpSpPr>
        <p:grpSpPr>
          <a:xfrm>
            <a:off x="362146" y="2060505"/>
            <a:ext cx="4536509" cy="1924680"/>
            <a:chOff x="292392" y="1909836"/>
            <a:chExt cx="4536509" cy="1924680"/>
          </a:xfrm>
        </p:grpSpPr>
        <p:pic>
          <p:nvPicPr>
            <p:cNvPr id="3" name="Picture 2" descr="A computer screen shot of a yellow toy&#10;&#10;Description automatically generated">
              <a:extLst>
                <a:ext uri="{FF2B5EF4-FFF2-40B4-BE49-F238E27FC236}">
                  <a16:creationId xmlns:a16="http://schemas.microsoft.com/office/drawing/2014/main" id="{2ADE1338-F70D-EFB5-B517-4B6AED1511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662" t="62714" r="73581" b="30025"/>
            <a:stretch/>
          </p:blipFill>
          <p:spPr>
            <a:xfrm>
              <a:off x="292392" y="2258559"/>
              <a:ext cx="4536509" cy="157595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8E1AD4-61DF-453A-CD75-ADC258A69DB6}"/>
                </a:ext>
              </a:extLst>
            </p:cNvPr>
            <p:cNvSpPr txBox="1"/>
            <p:nvPr/>
          </p:nvSpPr>
          <p:spPr>
            <a:xfrm>
              <a:off x="292392" y="1909836"/>
              <a:ext cx="453650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Position 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88A2E25-B60E-9887-B6D6-B94BD2A23F78}"/>
              </a:ext>
            </a:extLst>
          </p:cNvPr>
          <p:cNvSpPr txBox="1"/>
          <p:nvPr/>
        </p:nvSpPr>
        <p:spPr>
          <a:xfrm>
            <a:off x="5885926" y="1852953"/>
            <a:ext cx="5651794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dirty="0">
                <a:latin typeface="LatoWeb"/>
              </a:rPr>
              <a:t>End Effector movement in +x direction for 0.2m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1457542" cy="1049337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solidFill>
                  <a:srgbClr val="2D3B45"/>
                </a:solidFill>
                <a:latin typeface="LatoWeb"/>
              </a:rPr>
              <a:t>Gazebo Visualisation</a:t>
            </a:r>
            <a:endParaRPr lang="en-IN" b="1" i="1" dirty="0">
              <a:latin typeface="+mn-lt"/>
            </a:endParaRPr>
          </a:p>
        </p:txBody>
      </p:sp>
      <p:pic>
        <p:nvPicPr>
          <p:cNvPr id="3" name="p2vid_final">
            <a:hlinkClick r:id="" action="ppaction://media"/>
            <a:extLst>
              <a:ext uri="{FF2B5EF4-FFF2-40B4-BE49-F238E27FC236}">
                <a16:creationId xmlns:a16="http://schemas.microsoft.com/office/drawing/2014/main" id="{1588EBC4-AC13-682B-3EF0-CB1EC27BC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2784" y="3028950"/>
            <a:ext cx="6464299" cy="333684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70DF71-175A-24F2-FFDA-54A73B4D1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4221029"/>
              </p:ext>
            </p:extLst>
          </p:nvPr>
        </p:nvGraphicFramePr>
        <p:xfrm>
          <a:off x="334917" y="1610915"/>
          <a:ext cx="4615907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588">
                  <a:extLst>
                    <a:ext uri="{9D8B030D-6E8A-4147-A177-3AD203B41FA5}">
                      <a16:colId xmlns:a16="http://schemas.microsoft.com/office/drawing/2014/main" val="709224143"/>
                    </a:ext>
                  </a:extLst>
                </a:gridCol>
                <a:gridCol w="3064319">
                  <a:extLst>
                    <a:ext uri="{9D8B030D-6E8A-4147-A177-3AD203B41FA5}">
                      <a16:colId xmlns:a16="http://schemas.microsoft.com/office/drawing/2014/main" val="3052944491"/>
                    </a:ext>
                  </a:extLst>
                </a:gridCol>
              </a:tblGrid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085868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Move Rover Forward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772702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Steer Rover Left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851063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Move Rover Reverse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1719064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Steer Rover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430383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Move Arm Forward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783305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Move Arm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0878361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Move Arm Backward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18575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Move Arm Right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497233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Move Arm Upwards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8769924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Move Arm Downward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796346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Vacuum Gripper 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919602"/>
                  </a:ext>
                </a:extLst>
              </a:tr>
              <a:tr h="36268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Vacuum Gripper OFF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0536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4563A17-34A9-C1C7-91C2-290014736C7C}"/>
              </a:ext>
            </a:extLst>
          </p:cNvPr>
          <p:cNvSpPr txBox="1"/>
          <p:nvPr/>
        </p:nvSpPr>
        <p:spPr>
          <a:xfrm>
            <a:off x="5392783" y="1610915"/>
            <a:ext cx="6464300" cy="120032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IN" sz="1800" b="0" i="0" dirty="0">
                <a:effectLst/>
                <a:latin typeface="LatoWeb"/>
              </a:rPr>
              <a:t>In the below scene, the robot is tele-operated using the keys described on the left. Then the box on the table is picked using a vacuum gripper which is attached at the end effector of the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1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mall toy vehicle with wheels&#10;&#10;Description automatically generated">
            <a:extLst>
              <a:ext uri="{FF2B5EF4-FFF2-40B4-BE49-F238E27FC236}">
                <a16:creationId xmlns:a16="http://schemas.microsoft.com/office/drawing/2014/main" id="{D7225DD6-FA8D-1790-111E-2EECE546FE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0" r="16299" b="-1"/>
          <a:stretch/>
        </p:blipFill>
        <p:spPr>
          <a:xfrm>
            <a:off x="4" y="-6236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4" name="Picture 13" descr="A robot with wheels and a pipe&#10;&#10;Description automatically generated with medium confidence">
            <a:extLst>
              <a:ext uri="{FF2B5EF4-FFF2-40B4-BE49-F238E27FC236}">
                <a16:creationId xmlns:a16="http://schemas.microsoft.com/office/drawing/2014/main" id="{DEA87025-108D-9D21-DC90-57A300BE7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6" r="3" b="9386"/>
          <a:stretch/>
        </p:blipFill>
        <p:spPr>
          <a:xfrm>
            <a:off x="4675539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6F101B9-33DA-3E6E-96C7-6C8AB079C2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883" b="-1"/>
          <a:stretch/>
        </p:blipFill>
        <p:spPr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3" name="Picture 2" descr="A computer screen shot of a yellow toy&#10;&#10;Description automatically generated">
            <a:extLst>
              <a:ext uri="{FF2B5EF4-FFF2-40B4-BE49-F238E27FC236}">
                <a16:creationId xmlns:a16="http://schemas.microsoft.com/office/drawing/2014/main" id="{B5CE209A-7F57-D95D-16EF-1D765A4B17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27" r="27091" b="-2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9" name="Picture 8" descr="A robot with wheels and a pole&#10;&#10;Description automatically generated with medium confidence">
            <a:extLst>
              <a:ext uri="{FF2B5EF4-FFF2-40B4-BE49-F238E27FC236}">
                <a16:creationId xmlns:a16="http://schemas.microsoft.com/office/drawing/2014/main" id="{36EF034B-31C1-B3CD-7C49-84AA79167B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2" r="-2" b="9527"/>
          <a:stretch/>
        </p:blipFill>
        <p:spPr>
          <a:xfrm>
            <a:off x="2013796" y="2661900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117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364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4" y="4189864"/>
            <a:ext cx="4997354" cy="2163872"/>
          </a:xfrm>
        </p:spPr>
        <p:txBody>
          <a:bodyPr anchor="t">
            <a:normAutofit/>
          </a:bodyPr>
          <a:lstStyle/>
          <a:p>
            <a:pPr algn="r"/>
            <a:r>
              <a:rPr lang="en-GB" b="1">
                <a:solidFill>
                  <a:srgbClr val="FFFFFF"/>
                </a:solidFill>
                <a:latin typeface="+mn-lt"/>
              </a:rPr>
              <a:t>Thank You</a:t>
            </a:r>
            <a:endParaRPr lang="en-IN" b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7E812593-2368-C303-AD08-D06AD7F2F76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3" r="2" b="1058"/>
          <a:stretch/>
        </p:blipFill>
        <p:spPr>
          <a:xfrm>
            <a:off x="2261968" y="1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17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F3F0D-8C74-8BAF-C375-CE5A5306303B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0D79C6DF-C1D5-5C17-2415-3D4FC2A9D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919" y="1966293"/>
            <a:ext cx="4452160" cy="4452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32FCAE-6DCE-6E15-4AA1-07E1FE45704A}"/>
              </a:ext>
            </a:extLst>
          </p:cNvPr>
          <p:cNvSpPr txBox="1"/>
          <p:nvPr/>
        </p:nvSpPr>
        <p:spPr>
          <a:xfrm>
            <a:off x="200293" y="1797575"/>
            <a:ext cx="115436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Overview : </a:t>
            </a:r>
            <a:r>
              <a:rPr lang="en-US" sz="2000" dirty="0">
                <a:latin typeface="+mj-lt"/>
              </a:rPr>
              <a:t>Design of a Rover with manipulator arm with multipurpose capabilities.</a:t>
            </a:r>
          </a:p>
          <a:p>
            <a:endParaRPr lang="en-US" sz="2000" dirty="0">
              <a:latin typeface="+mj-lt"/>
            </a:endParaRPr>
          </a:p>
          <a:p>
            <a:pPr algn="just"/>
            <a:r>
              <a:rPr lang="en-US" sz="2000" b="1" dirty="0">
                <a:latin typeface="+mj-lt"/>
              </a:rPr>
              <a:t>Application :  </a:t>
            </a:r>
            <a:r>
              <a:rPr lang="en-US" sz="2000" dirty="0">
                <a:latin typeface="+mj-lt"/>
              </a:rPr>
              <a:t>The manipular can perform multiple operations based on the end-effector and the rover has capability to carry multiple end effector tools. Here in this project, we have used vacuum gripper only for the purpose of demonstration.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b="1" u="sng" dirty="0">
                <a:latin typeface="+mj-lt"/>
              </a:rPr>
              <a:t>Steps taken</a:t>
            </a:r>
          </a:p>
          <a:p>
            <a:r>
              <a:rPr lang="en-US" sz="20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-&gt; CAD Modelling</a:t>
            </a:r>
          </a:p>
          <a:p>
            <a:r>
              <a:rPr lang="en-US" sz="2000" dirty="0">
                <a:latin typeface="+mj-lt"/>
              </a:rPr>
              <a:t>-&gt; URDF</a:t>
            </a:r>
          </a:p>
          <a:p>
            <a:r>
              <a:rPr lang="en-US" sz="2000" dirty="0">
                <a:latin typeface="+mj-lt"/>
              </a:rPr>
              <a:t>-&gt; Forward  Kinematics  and validation </a:t>
            </a:r>
          </a:p>
          <a:p>
            <a:r>
              <a:rPr lang="en-US" sz="2000" dirty="0">
                <a:latin typeface="+mj-lt"/>
              </a:rPr>
              <a:t>-&gt; Inverse Kinematics and validation</a:t>
            </a:r>
          </a:p>
          <a:p>
            <a:r>
              <a:rPr lang="en-US" sz="2000" dirty="0">
                <a:latin typeface="+mj-lt"/>
              </a:rPr>
              <a:t>-&gt; ROS2 nodes</a:t>
            </a:r>
          </a:p>
          <a:p>
            <a:r>
              <a:rPr lang="en-US" sz="2000" dirty="0">
                <a:latin typeface="+mj-lt"/>
              </a:rPr>
              <a:t>-&gt; Gazebo Simulation </a:t>
            </a:r>
          </a:p>
        </p:txBody>
      </p:sp>
    </p:spTree>
    <p:extLst>
      <p:ext uri="{BB962C8B-B14F-4D97-AF65-F5344CB8AC3E}">
        <p14:creationId xmlns:p14="http://schemas.microsoft.com/office/powerpoint/2010/main" val="90866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6DBFCBF-E869-4150-807D-0EA34DD58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F3F0D-8C74-8BAF-C375-CE5A5306303B}"/>
              </a:ext>
            </a:extLst>
          </p:cNvPr>
          <p:cNvSpPr txBox="1"/>
          <p:nvPr/>
        </p:nvSpPr>
        <p:spPr>
          <a:xfrm>
            <a:off x="838199" y="4428000"/>
            <a:ext cx="6143626" cy="14004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CAD Model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cartoon of a car with wheels&#10;&#10;Description automatically generated">
            <a:extLst>
              <a:ext uri="{FF2B5EF4-FFF2-40B4-BE49-F238E27FC236}">
                <a16:creationId xmlns:a16="http://schemas.microsoft.com/office/drawing/2014/main" id="{860D7320-FA82-5B24-FE38-B0F945392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6" r="10135" b="3"/>
          <a:stretch/>
        </p:blipFill>
        <p:spPr>
          <a:xfrm>
            <a:off x="6294428" y="30073"/>
            <a:ext cx="2754320" cy="3880848"/>
          </a:xfrm>
          <a:custGeom>
            <a:avLst/>
            <a:gdLst/>
            <a:ahLst/>
            <a:cxnLst/>
            <a:rect l="l" t="t" r="r" b="b"/>
            <a:pathLst>
              <a:path w="2857499" h="4026237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</p:spPr>
      </p:pic>
      <p:pic>
        <p:nvPicPr>
          <p:cNvPr id="8" name="Picture 7" descr="A cartoon of a robot&#10;&#10;Description automatically generated">
            <a:extLst>
              <a:ext uri="{FF2B5EF4-FFF2-40B4-BE49-F238E27FC236}">
                <a16:creationId xmlns:a16="http://schemas.microsoft.com/office/drawing/2014/main" id="{A2D2CA6D-6790-7BB9-FDE5-20088044CE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5" r="15228"/>
          <a:stretch/>
        </p:blipFill>
        <p:spPr>
          <a:xfrm>
            <a:off x="3200404" y="10"/>
            <a:ext cx="2886386" cy="3880848"/>
          </a:xfrm>
          <a:custGeom>
            <a:avLst/>
            <a:gdLst/>
            <a:ahLst/>
            <a:cxnLst/>
            <a:rect l="l" t="t" r="r" b="b"/>
            <a:pathLst>
              <a:path w="2857499" h="3842018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</p:spPr>
      </p:pic>
      <p:pic>
        <p:nvPicPr>
          <p:cNvPr id="14" name="Picture 13" descr="A robot with wheels and a pole&#10;&#10;Description automatically generated with medium confidence">
            <a:extLst>
              <a:ext uri="{FF2B5EF4-FFF2-40B4-BE49-F238E27FC236}">
                <a16:creationId xmlns:a16="http://schemas.microsoft.com/office/drawing/2014/main" id="{DBCAE61E-B4AA-EA53-9A59-7C1F05B0CB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3" r="10802" b="3"/>
          <a:stretch/>
        </p:blipFill>
        <p:spPr>
          <a:xfrm>
            <a:off x="15244" y="0"/>
            <a:ext cx="2952751" cy="4049475"/>
          </a:xfrm>
          <a:custGeom>
            <a:avLst/>
            <a:gdLst/>
            <a:ahLst/>
            <a:cxnLst/>
            <a:rect l="l" t="t" r="r" b="b"/>
            <a:pathLst>
              <a:path w="2952751" h="4049485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</p:spPr>
      </p:pic>
      <p:pic>
        <p:nvPicPr>
          <p:cNvPr id="6" name="Picture 5" descr="A grey and brown machine with a pole&#10;&#10;Description automatically generated with medium confidence">
            <a:extLst>
              <a:ext uri="{FF2B5EF4-FFF2-40B4-BE49-F238E27FC236}">
                <a16:creationId xmlns:a16="http://schemas.microsoft.com/office/drawing/2014/main" id="{F04137AD-A5D1-E909-AA5C-14A089878D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1734" b="-5393"/>
          <a:stretch/>
        </p:blipFill>
        <p:spPr>
          <a:xfrm>
            <a:off x="9218286" y="30073"/>
            <a:ext cx="2952750" cy="4153384"/>
          </a:xfrm>
          <a:custGeom>
            <a:avLst/>
            <a:gdLst/>
            <a:ahLst/>
            <a:cxnLst/>
            <a:rect l="l" t="t" r="r" b="b"/>
            <a:pathLst>
              <a:path w="2952750" h="3940629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0388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8000">
              <a:schemeClr val="bg1">
                <a:lumMod val="65000"/>
              </a:schemeClr>
            </a:gs>
            <a:gs pos="60000">
              <a:schemeClr val="bg1">
                <a:lumMod val="8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F3F0D-8C74-8BAF-C375-CE5A5306303B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Manipulator Frames and Joint Rotations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06C9B0-32F8-5915-5964-91520BCEF2FB}"/>
              </a:ext>
            </a:extLst>
          </p:cNvPr>
          <p:cNvGrpSpPr/>
          <p:nvPr/>
        </p:nvGrpSpPr>
        <p:grpSpPr>
          <a:xfrm>
            <a:off x="3986337" y="191447"/>
            <a:ext cx="3575857" cy="6295848"/>
            <a:chOff x="7748130" y="409697"/>
            <a:chExt cx="2933700" cy="5363255"/>
          </a:xfrm>
        </p:grpSpPr>
        <p:sp>
          <p:nvSpPr>
            <p:cNvPr id="14" name="Arrow: Curved Right 13">
              <a:extLst>
                <a:ext uri="{FF2B5EF4-FFF2-40B4-BE49-F238E27FC236}">
                  <a16:creationId xmlns:a16="http://schemas.microsoft.com/office/drawing/2014/main" id="{35139C15-8358-08DF-43E1-E32CB3182C03}"/>
                </a:ext>
              </a:extLst>
            </p:cNvPr>
            <p:cNvSpPr/>
            <p:nvPr/>
          </p:nvSpPr>
          <p:spPr>
            <a:xfrm rot="5400000">
              <a:off x="8207060" y="654053"/>
              <a:ext cx="486244" cy="308740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Curved Right 9">
              <a:extLst>
                <a:ext uri="{FF2B5EF4-FFF2-40B4-BE49-F238E27FC236}">
                  <a16:creationId xmlns:a16="http://schemas.microsoft.com/office/drawing/2014/main" id="{4A634988-F1F3-01DE-99E9-F3A9055814EE}"/>
                </a:ext>
              </a:extLst>
            </p:cNvPr>
            <p:cNvSpPr/>
            <p:nvPr/>
          </p:nvSpPr>
          <p:spPr>
            <a:xfrm rot="5400000">
              <a:off x="8123803" y="4830524"/>
              <a:ext cx="770020" cy="500673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Curved Right 7">
              <a:extLst>
                <a:ext uri="{FF2B5EF4-FFF2-40B4-BE49-F238E27FC236}">
                  <a16:creationId xmlns:a16="http://schemas.microsoft.com/office/drawing/2014/main" id="{FFD97D2B-20EE-3E1E-6A38-D47C6E58CB1D}"/>
                </a:ext>
              </a:extLst>
            </p:cNvPr>
            <p:cNvSpPr/>
            <p:nvPr/>
          </p:nvSpPr>
          <p:spPr>
            <a:xfrm>
              <a:off x="8972522" y="5464212"/>
              <a:ext cx="770020" cy="308740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7" name="Picture 6" descr="A pipe with a couple of pipes&#10;&#10;Description automatically generated with medium confidence">
              <a:extLst>
                <a:ext uri="{FF2B5EF4-FFF2-40B4-BE49-F238E27FC236}">
                  <a16:creationId xmlns:a16="http://schemas.microsoft.com/office/drawing/2014/main" id="{7CE1A394-AC55-8C97-FC27-77537E460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43" b="98800" l="9957" r="89827">
                          <a14:foregroundMark x1="28571" y1="8043" x2="43939" y2="7563"/>
                          <a14:foregroundMark x1="29437" y1="90636" x2="58874" y2="88595"/>
                          <a14:foregroundMark x1="57792" y1="98800" x2="55411" y2="929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8130" y="409697"/>
              <a:ext cx="2933700" cy="5289550"/>
            </a:xfrm>
            <a:prstGeom prst="rect">
              <a:avLst/>
            </a:prstGeom>
          </p:spPr>
        </p:pic>
        <p:sp>
          <p:nvSpPr>
            <p:cNvPr id="11" name="Arrow: Curved Right 10">
              <a:extLst>
                <a:ext uri="{FF2B5EF4-FFF2-40B4-BE49-F238E27FC236}">
                  <a16:creationId xmlns:a16="http://schemas.microsoft.com/office/drawing/2014/main" id="{5155803D-EFF4-BB46-A26F-84B9E857D941}"/>
                </a:ext>
              </a:extLst>
            </p:cNvPr>
            <p:cNvSpPr/>
            <p:nvPr/>
          </p:nvSpPr>
          <p:spPr>
            <a:xfrm rot="5400000">
              <a:off x="9348881" y="3001074"/>
              <a:ext cx="677108" cy="469336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Curved Right 11">
              <a:extLst>
                <a:ext uri="{FF2B5EF4-FFF2-40B4-BE49-F238E27FC236}">
                  <a16:creationId xmlns:a16="http://schemas.microsoft.com/office/drawing/2014/main" id="{E4EDF3BA-B207-F16C-D75D-C1FE7A2D9EF9}"/>
                </a:ext>
              </a:extLst>
            </p:cNvPr>
            <p:cNvSpPr/>
            <p:nvPr/>
          </p:nvSpPr>
          <p:spPr>
            <a:xfrm rot="5400000">
              <a:off x="9403109" y="1118192"/>
              <a:ext cx="486244" cy="419956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urved Right 12">
              <a:extLst>
                <a:ext uri="{FF2B5EF4-FFF2-40B4-BE49-F238E27FC236}">
                  <a16:creationId xmlns:a16="http://schemas.microsoft.com/office/drawing/2014/main" id="{1FBAED08-B0B6-9DC1-616C-94F2053D6C1D}"/>
                </a:ext>
              </a:extLst>
            </p:cNvPr>
            <p:cNvSpPr/>
            <p:nvPr/>
          </p:nvSpPr>
          <p:spPr>
            <a:xfrm rot="10800000">
              <a:off x="8649466" y="1416922"/>
              <a:ext cx="486244" cy="308740"/>
            </a:xfrm>
            <a:prstGeom prst="curved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1D834E2-3CF9-3509-FE42-758401008606}"/>
              </a:ext>
            </a:extLst>
          </p:cNvPr>
          <p:cNvGrpSpPr/>
          <p:nvPr/>
        </p:nvGrpSpPr>
        <p:grpSpPr>
          <a:xfrm>
            <a:off x="7962255" y="67190"/>
            <a:ext cx="3772542" cy="6518958"/>
            <a:chOff x="824669" y="989693"/>
            <a:chExt cx="2933700" cy="5435616"/>
          </a:xfrm>
        </p:grpSpPr>
        <p:pic>
          <p:nvPicPr>
            <p:cNvPr id="6" name="Picture 5" descr="A pipe with a couple of pipes&#10;&#10;Description automatically generated with medium confidence">
              <a:extLst>
                <a:ext uri="{FF2B5EF4-FFF2-40B4-BE49-F238E27FC236}">
                  <a16:creationId xmlns:a16="http://schemas.microsoft.com/office/drawing/2014/main" id="{34A18BCB-91EC-8A3B-2AD7-F81F51A7D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563" b="98559" l="9957" r="89827">
                          <a14:foregroundMark x1="39610" y1="13445" x2="39827" y2="7683"/>
                          <a14:foregroundMark x1="39827" y1="85234" x2="43939" y2="92797"/>
                          <a14:foregroundMark x1="43939" y1="92797" x2="58658" y2="93998"/>
                          <a14:foregroundMark x1="58658" y1="93998" x2="57792" y2="985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669" y="989693"/>
              <a:ext cx="2933700" cy="5289550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B7DEC2F-1F4E-A66B-B58A-80663F3797D1}"/>
                </a:ext>
              </a:extLst>
            </p:cNvPr>
            <p:cNvCxnSpPr>
              <a:cxnSpLocks/>
            </p:cNvCxnSpPr>
            <p:nvPr/>
          </p:nvCxnSpPr>
          <p:spPr>
            <a:xfrm>
              <a:off x="2495467" y="3852032"/>
              <a:ext cx="320148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2E3C15-AF26-359E-8606-D50E9EED86F4}"/>
                </a:ext>
              </a:extLst>
            </p:cNvPr>
            <p:cNvGrpSpPr/>
            <p:nvPr/>
          </p:nvGrpSpPr>
          <p:grpSpPr>
            <a:xfrm>
              <a:off x="2411222" y="6125013"/>
              <a:ext cx="145575" cy="117471"/>
              <a:chOff x="4380054" y="5814156"/>
              <a:chExt cx="667553" cy="9402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846FD3F-0617-B552-06C4-51807FC0FA90}"/>
                  </a:ext>
                </a:extLst>
              </p:cNvPr>
              <p:cNvSpPr/>
              <p:nvPr/>
            </p:nvSpPr>
            <p:spPr>
              <a:xfrm rot="18981515">
                <a:off x="4380054" y="6161659"/>
                <a:ext cx="667553" cy="258744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29D98BF-E339-998F-53D3-5573837E6A84}"/>
                  </a:ext>
                </a:extLst>
              </p:cNvPr>
              <p:cNvSpPr/>
              <p:nvPr/>
            </p:nvSpPr>
            <p:spPr>
              <a:xfrm rot="2840914">
                <a:off x="4237548" y="6185271"/>
                <a:ext cx="940230" cy="197999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92C081E-0BBC-2FE5-FD9C-382CA8BF7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50440" y="6180030"/>
              <a:ext cx="245027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99FCBEC-0C6B-94B0-7833-02CEBAC181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82664" y="5970503"/>
              <a:ext cx="1918" cy="223742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DD9054-6869-E8E7-DD9A-5FEF95D9F737}"/>
                </a:ext>
              </a:extLst>
            </p:cNvPr>
            <p:cNvSpPr txBox="1"/>
            <p:nvPr/>
          </p:nvSpPr>
          <p:spPr>
            <a:xfrm>
              <a:off x="2435716" y="6148310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X0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B3F0D33-F083-36AC-9C0F-84EB6911F3A1}"/>
                </a:ext>
              </a:extLst>
            </p:cNvPr>
            <p:cNvSpPr txBox="1"/>
            <p:nvPr/>
          </p:nvSpPr>
          <p:spPr>
            <a:xfrm>
              <a:off x="2428336" y="5885167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B0F0"/>
                  </a:solidFill>
                </a:defRPr>
              </a:lvl1pPr>
            </a:lstStyle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00B0F0"/>
                  </a:solidFill>
                  <a:latin typeface="+mn-lt"/>
                  <a:ea typeface="+mn-ea"/>
                  <a:cs typeface="+mn-cs"/>
                </a:rPr>
                <a:t>Z0</a:t>
              </a:r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AC334C-7EB8-FA64-AA45-1081602E4EDC}"/>
                </a:ext>
              </a:extLst>
            </p:cNvPr>
            <p:cNvSpPr txBox="1"/>
            <p:nvPr/>
          </p:nvSpPr>
          <p:spPr>
            <a:xfrm>
              <a:off x="2056648" y="6126838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B0F0"/>
                  </a:solidFill>
                </a:defRPr>
              </a:lvl1pPr>
            </a:lstStyle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00B050"/>
                  </a:solidFill>
                  <a:latin typeface="+mn-lt"/>
                  <a:ea typeface="+mn-ea"/>
                  <a:cs typeface="+mn-cs"/>
                </a:rPr>
                <a:t>Y0</a:t>
              </a:r>
              <a:endParaRPr lang="en-US">
                <a:solidFill>
                  <a:srgbClr val="00B050"/>
                </a:solidFill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79B1439-1E56-3008-D926-CE120F213B20}"/>
                </a:ext>
              </a:extLst>
            </p:cNvPr>
            <p:cNvGrpSpPr/>
            <p:nvPr/>
          </p:nvGrpSpPr>
          <p:grpSpPr>
            <a:xfrm>
              <a:off x="2435716" y="5716034"/>
              <a:ext cx="125255" cy="107310"/>
              <a:chOff x="4380054" y="5814156"/>
              <a:chExt cx="667553" cy="94023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387D4A-45D7-41BA-6844-F186B2203A3C}"/>
                  </a:ext>
                </a:extLst>
              </p:cNvPr>
              <p:cNvSpPr/>
              <p:nvPr/>
            </p:nvSpPr>
            <p:spPr>
              <a:xfrm rot="18981515">
                <a:off x="4380054" y="6161659"/>
                <a:ext cx="667553" cy="258744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0BF98EC-4F37-7433-F255-318A3112CCF7}"/>
                  </a:ext>
                </a:extLst>
              </p:cNvPr>
              <p:cNvSpPr/>
              <p:nvPr/>
            </p:nvSpPr>
            <p:spPr>
              <a:xfrm rot="2840914">
                <a:off x="4237548" y="6185271"/>
                <a:ext cx="940230" cy="197999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4F9FA40-D9F1-33A2-0C0A-E2FB4E04DE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9848" y="5766076"/>
              <a:ext cx="40789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03F602-7CAA-5EA3-66A3-3A7D347BF8D5}"/>
                </a:ext>
              </a:extLst>
            </p:cNvPr>
            <p:cNvSpPr txBox="1"/>
            <p:nvPr/>
          </p:nvSpPr>
          <p:spPr>
            <a:xfrm>
              <a:off x="2468369" y="5541687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X1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1ED9B30-9F33-6E15-7483-45BC8FB26FC8}"/>
                </a:ext>
              </a:extLst>
            </p:cNvPr>
            <p:cNvSpPr txBox="1"/>
            <p:nvPr/>
          </p:nvSpPr>
          <p:spPr>
            <a:xfrm>
              <a:off x="1940564" y="5737936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B0F0"/>
                  </a:solidFill>
                </a:defRPr>
              </a:lvl1pPr>
            </a:lstStyle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00B0F0"/>
                  </a:solidFill>
                  <a:latin typeface="+mn-lt"/>
                  <a:ea typeface="+mn-ea"/>
                  <a:cs typeface="+mn-cs"/>
                </a:rPr>
                <a:t>Z1</a:t>
              </a:r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8337DEF-0907-875C-3DE8-C410610A4013}"/>
                </a:ext>
              </a:extLst>
            </p:cNvPr>
            <p:cNvCxnSpPr>
              <a:cxnSpLocks/>
            </p:cNvCxnSpPr>
            <p:nvPr/>
          </p:nvCxnSpPr>
          <p:spPr>
            <a:xfrm>
              <a:off x="2503471" y="3840369"/>
              <a:ext cx="0" cy="3925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5CF252-DD29-3E23-AA28-D96D63FDA577}"/>
                </a:ext>
              </a:extLst>
            </p:cNvPr>
            <p:cNvSpPr txBox="1"/>
            <p:nvPr/>
          </p:nvSpPr>
          <p:spPr>
            <a:xfrm>
              <a:off x="2767775" y="3713532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B0F0"/>
                  </a:solidFill>
                </a:defRPr>
              </a:lvl1pPr>
            </a:lstStyle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00B0F0"/>
                  </a:solidFill>
                  <a:latin typeface="+mn-lt"/>
                  <a:ea typeface="+mn-ea"/>
                  <a:cs typeface="+mn-cs"/>
                </a:rPr>
                <a:t>Z2</a:t>
              </a:r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0DD3741-1436-BC49-FBA9-3A0E1BBC3C28}"/>
                </a:ext>
              </a:extLst>
            </p:cNvPr>
            <p:cNvSpPr txBox="1"/>
            <p:nvPr/>
          </p:nvSpPr>
          <p:spPr>
            <a:xfrm>
              <a:off x="2483996" y="4080504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X2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FB8E983-0ABE-BC63-53ED-22E222D5F757}"/>
                </a:ext>
              </a:extLst>
            </p:cNvPr>
            <p:cNvCxnSpPr>
              <a:cxnSpLocks/>
            </p:cNvCxnSpPr>
            <p:nvPr/>
          </p:nvCxnSpPr>
          <p:spPr>
            <a:xfrm>
              <a:off x="2463930" y="1960377"/>
              <a:ext cx="320148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761AED1-0706-DFC5-E03E-8347A16A067D}"/>
                </a:ext>
              </a:extLst>
            </p:cNvPr>
            <p:cNvCxnSpPr>
              <a:cxnSpLocks/>
            </p:cNvCxnSpPr>
            <p:nvPr/>
          </p:nvCxnSpPr>
          <p:spPr>
            <a:xfrm>
              <a:off x="2471934" y="1948714"/>
              <a:ext cx="0" cy="39253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5DF3778-F5E9-5BB6-36C1-861B09056DCE}"/>
                </a:ext>
              </a:extLst>
            </p:cNvPr>
            <p:cNvSpPr txBox="1"/>
            <p:nvPr/>
          </p:nvSpPr>
          <p:spPr>
            <a:xfrm>
              <a:off x="2736238" y="1821877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B0F0"/>
                  </a:solidFill>
                </a:defRPr>
              </a:lvl1pPr>
            </a:lstStyle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00B0F0"/>
                  </a:solidFill>
                  <a:latin typeface="+mn-lt"/>
                  <a:ea typeface="+mn-ea"/>
                  <a:cs typeface="+mn-cs"/>
                </a:rPr>
                <a:t>Z3</a:t>
              </a:r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6BF247D-10C9-E09D-4C88-713262ADCDD5}"/>
                </a:ext>
              </a:extLst>
            </p:cNvPr>
            <p:cNvSpPr txBox="1"/>
            <p:nvPr/>
          </p:nvSpPr>
          <p:spPr>
            <a:xfrm>
              <a:off x="2452459" y="2188849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X3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B8B66D3-3848-008E-1AA9-A8D4C7000533}"/>
                </a:ext>
              </a:extLst>
            </p:cNvPr>
            <p:cNvGrpSpPr/>
            <p:nvPr/>
          </p:nvGrpSpPr>
          <p:grpSpPr>
            <a:xfrm>
              <a:off x="1903638" y="1906721"/>
              <a:ext cx="125255" cy="107310"/>
              <a:chOff x="4380054" y="5814156"/>
              <a:chExt cx="667553" cy="94023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62B028A-1658-2366-2836-253539E4E159}"/>
                  </a:ext>
                </a:extLst>
              </p:cNvPr>
              <p:cNvSpPr/>
              <p:nvPr/>
            </p:nvSpPr>
            <p:spPr>
              <a:xfrm rot="18981515">
                <a:off x="4380054" y="6161659"/>
                <a:ext cx="667553" cy="258744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4CBD23B-943B-919D-19FF-597C6707E38E}"/>
                  </a:ext>
                </a:extLst>
              </p:cNvPr>
              <p:cNvSpPr/>
              <p:nvPr/>
            </p:nvSpPr>
            <p:spPr>
              <a:xfrm rot="2840914">
                <a:off x="4237548" y="6185271"/>
                <a:ext cx="940230" cy="197999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F9D8C24-0D03-5BF8-9D39-5552402B7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1716" y="1767540"/>
              <a:ext cx="0" cy="205639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D980828-B0A8-A4A4-CA64-BCA24E29CD3B}"/>
                </a:ext>
              </a:extLst>
            </p:cNvPr>
            <p:cNvSpPr txBox="1"/>
            <p:nvPr/>
          </p:nvSpPr>
          <p:spPr>
            <a:xfrm>
              <a:off x="1915980" y="1721355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B0F0"/>
                  </a:solidFill>
                </a:defRPr>
              </a:lvl1pPr>
            </a:lstStyle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00B0F0"/>
                  </a:solidFill>
                  <a:latin typeface="+mn-lt"/>
                  <a:ea typeface="+mn-ea"/>
                  <a:cs typeface="+mn-cs"/>
                </a:rPr>
                <a:t>Z4</a:t>
              </a:r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AEE4827-C62B-7791-87F2-8D6399E45AF7}"/>
                </a:ext>
              </a:extLst>
            </p:cNvPr>
            <p:cNvSpPr txBox="1"/>
            <p:nvPr/>
          </p:nvSpPr>
          <p:spPr>
            <a:xfrm>
              <a:off x="1783829" y="1946958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X4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3BD37B1-2850-293D-9894-40A0FC95F4A1}"/>
                </a:ext>
              </a:extLst>
            </p:cNvPr>
            <p:cNvGrpSpPr/>
            <p:nvPr/>
          </p:nvGrpSpPr>
          <p:grpSpPr>
            <a:xfrm>
              <a:off x="1899088" y="1393854"/>
              <a:ext cx="125255" cy="107310"/>
              <a:chOff x="4380054" y="5814156"/>
              <a:chExt cx="667553" cy="9402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D2C942D-1F3D-D9F8-976D-9CE43C8DC979}"/>
                  </a:ext>
                </a:extLst>
              </p:cNvPr>
              <p:cNvSpPr/>
              <p:nvPr/>
            </p:nvSpPr>
            <p:spPr>
              <a:xfrm rot="18981515">
                <a:off x="4380054" y="6161659"/>
                <a:ext cx="667553" cy="258744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EDB3A1D-AA57-95F6-19F8-4F643F63AF6E}"/>
                  </a:ext>
                </a:extLst>
              </p:cNvPr>
              <p:cNvSpPr/>
              <p:nvPr/>
            </p:nvSpPr>
            <p:spPr>
              <a:xfrm rot="2840914">
                <a:off x="4237548" y="6185271"/>
                <a:ext cx="940230" cy="197999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427E277-7834-54F4-22B1-3BCA2CDF6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2440" y="1445659"/>
              <a:ext cx="219276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D6755D0-D29F-FC20-C44F-7CE37A2565F1}"/>
                </a:ext>
              </a:extLst>
            </p:cNvPr>
            <p:cNvSpPr txBox="1"/>
            <p:nvPr/>
          </p:nvSpPr>
          <p:spPr>
            <a:xfrm>
              <a:off x="1690399" y="1220655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B0F0"/>
                  </a:solidFill>
                </a:defRPr>
              </a:lvl1pPr>
            </a:lstStyle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00B0F0"/>
                  </a:solidFill>
                  <a:latin typeface="+mn-lt"/>
                  <a:ea typeface="+mn-ea"/>
                  <a:cs typeface="+mn-cs"/>
                </a:rPr>
                <a:t>Z5</a:t>
              </a:r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847FA76-7905-795B-23AC-65E4B96E1D24}"/>
                </a:ext>
              </a:extLst>
            </p:cNvPr>
            <p:cNvSpPr txBox="1"/>
            <p:nvPr/>
          </p:nvSpPr>
          <p:spPr>
            <a:xfrm>
              <a:off x="1798779" y="1417546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X5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0F671D-6991-B11B-C1B1-AB49588AC886}"/>
                </a:ext>
              </a:extLst>
            </p:cNvPr>
            <p:cNvSpPr txBox="1"/>
            <p:nvPr/>
          </p:nvSpPr>
          <p:spPr>
            <a:xfrm>
              <a:off x="1371335" y="1438586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X6</a:t>
              </a:r>
              <a:endParaRPr lang="en-US" sz="1200">
                <a:solidFill>
                  <a:srgbClr val="FF0000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9D5FD70-3670-19F1-7DDE-D5557006AF62}"/>
                </a:ext>
              </a:extLst>
            </p:cNvPr>
            <p:cNvSpPr txBox="1"/>
            <p:nvPr/>
          </p:nvSpPr>
          <p:spPr>
            <a:xfrm>
              <a:off x="1260900" y="1170141"/>
              <a:ext cx="485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rgbClr val="00B0F0"/>
                  </a:solidFill>
                </a:defRPr>
              </a:lvl1pPr>
            </a:lstStyle>
            <a:p>
              <a:pPr defTabSz="905256">
                <a:spcAft>
                  <a:spcPts val="600"/>
                </a:spcAft>
              </a:pPr>
              <a:r>
                <a:rPr lang="en-US" sz="1188" kern="1200">
                  <a:solidFill>
                    <a:srgbClr val="00B0F0"/>
                  </a:solidFill>
                  <a:latin typeface="+mn-lt"/>
                  <a:ea typeface="+mn-ea"/>
                  <a:cs typeface="+mn-cs"/>
                </a:rPr>
                <a:t>Z6</a:t>
              </a:r>
              <a:endParaRPr lang="en-US"/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F4FBF21-6EAC-A522-95BE-5E5912E28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9821" y="1446446"/>
              <a:ext cx="280233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021B698-2D91-A614-E14F-28FDC0EA6FEF}"/>
                </a:ext>
              </a:extLst>
            </p:cNvPr>
            <p:cNvGrpSpPr/>
            <p:nvPr/>
          </p:nvGrpSpPr>
          <p:grpSpPr>
            <a:xfrm>
              <a:off x="1588584" y="1391296"/>
              <a:ext cx="125255" cy="107310"/>
              <a:chOff x="4380054" y="5814156"/>
              <a:chExt cx="667553" cy="940230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D639075-1918-E3A4-93B5-C1BF638507F4}"/>
                  </a:ext>
                </a:extLst>
              </p:cNvPr>
              <p:cNvSpPr/>
              <p:nvPr/>
            </p:nvSpPr>
            <p:spPr>
              <a:xfrm rot="18981515">
                <a:off x="4380054" y="6161659"/>
                <a:ext cx="667553" cy="258744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1E779DB-8216-B65E-B21D-6F6A7B663476}"/>
                  </a:ext>
                </a:extLst>
              </p:cNvPr>
              <p:cNvSpPr/>
              <p:nvPr/>
            </p:nvSpPr>
            <p:spPr>
              <a:xfrm rot="2840914">
                <a:off x="4237548" y="6185271"/>
                <a:ext cx="940230" cy="197999"/>
              </a:xfrm>
              <a:prstGeom prst="rect">
                <a:avLst/>
              </a:prstGeom>
              <a:solidFill>
                <a:srgbClr val="E218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3FD2F5-4521-2705-062A-988C3D33AC23}"/>
              </a:ext>
            </a:extLst>
          </p:cNvPr>
          <p:cNvSpPr txBox="1"/>
          <p:nvPr/>
        </p:nvSpPr>
        <p:spPr>
          <a:xfrm>
            <a:off x="3986337" y="6544589"/>
            <a:ext cx="7369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Note : The manipulator design in based on UR10 of Universal Robotics.</a:t>
            </a:r>
          </a:p>
        </p:txBody>
      </p:sp>
    </p:spTree>
    <p:extLst>
      <p:ext uri="{BB962C8B-B14F-4D97-AF65-F5344CB8AC3E}">
        <p14:creationId xmlns:p14="http://schemas.microsoft.com/office/powerpoint/2010/main" val="226415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GB" sz="4000" b="1">
                <a:solidFill>
                  <a:srgbClr val="FFFFFF"/>
                </a:solidFill>
                <a:latin typeface="+mn-lt"/>
              </a:rPr>
              <a:t>DH Parameter Table</a:t>
            </a:r>
            <a:endParaRPr lang="en-IN" sz="4000" b="1" i="1">
              <a:solidFill>
                <a:srgbClr val="FFFFFF"/>
              </a:solidFill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040B006-E659-C680-4645-DFDD198C2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131924"/>
              </p:ext>
            </p:extLst>
          </p:nvPr>
        </p:nvGraphicFramePr>
        <p:xfrm>
          <a:off x="432225" y="2161163"/>
          <a:ext cx="11327551" cy="4062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233">
                  <a:extLst>
                    <a:ext uri="{9D8B030D-6E8A-4147-A177-3AD203B41FA5}">
                      <a16:colId xmlns:a16="http://schemas.microsoft.com/office/drawing/2014/main" val="1789692539"/>
                    </a:ext>
                  </a:extLst>
                </a:gridCol>
                <a:gridCol w="2422065">
                  <a:extLst>
                    <a:ext uri="{9D8B030D-6E8A-4147-A177-3AD203B41FA5}">
                      <a16:colId xmlns:a16="http://schemas.microsoft.com/office/drawing/2014/main" val="2524946953"/>
                    </a:ext>
                  </a:extLst>
                </a:gridCol>
                <a:gridCol w="2545273">
                  <a:extLst>
                    <a:ext uri="{9D8B030D-6E8A-4147-A177-3AD203B41FA5}">
                      <a16:colId xmlns:a16="http://schemas.microsoft.com/office/drawing/2014/main" val="2030025542"/>
                    </a:ext>
                  </a:extLst>
                </a:gridCol>
                <a:gridCol w="2422065">
                  <a:extLst>
                    <a:ext uri="{9D8B030D-6E8A-4147-A177-3AD203B41FA5}">
                      <a16:colId xmlns:a16="http://schemas.microsoft.com/office/drawing/2014/main" val="1785164373"/>
                    </a:ext>
                  </a:extLst>
                </a:gridCol>
                <a:gridCol w="2474915">
                  <a:extLst>
                    <a:ext uri="{9D8B030D-6E8A-4147-A177-3AD203B41FA5}">
                      <a16:colId xmlns:a16="http://schemas.microsoft.com/office/drawing/2014/main" val="727507258"/>
                    </a:ext>
                  </a:extLst>
                </a:gridCol>
              </a:tblGrid>
              <a:tr h="88940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Link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a_i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alpha_i (degrees)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d_i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Theta (degrees)</a:t>
                      </a:r>
                    </a:p>
                  </a:txBody>
                  <a:tcPr marL="120190" marR="120190" marT="60095" marB="60095" anchor="ctr"/>
                </a:tc>
                <a:extLst>
                  <a:ext uri="{0D108BD9-81ED-4DB2-BD59-A6C34878D82A}">
                    <a16:rowId xmlns:a16="http://schemas.microsoft.com/office/drawing/2014/main" val="2897277869"/>
                  </a:ext>
                </a:extLst>
              </a:tr>
              <a:tr h="52883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-90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160  mm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theta_1</a:t>
                      </a:r>
                    </a:p>
                  </a:txBody>
                  <a:tcPr marL="120190" marR="120190" marT="60095" marB="60095" anchor="ctr"/>
                </a:tc>
                <a:extLst>
                  <a:ext uri="{0D108BD9-81ED-4DB2-BD59-A6C34878D82A}">
                    <a16:rowId xmlns:a16="http://schemas.microsoft.com/office/drawing/2014/main" val="3862333201"/>
                  </a:ext>
                </a:extLst>
              </a:tr>
              <a:tr h="52883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-690 mm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180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 mm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theta_2 + 90</a:t>
                      </a:r>
                    </a:p>
                  </a:txBody>
                  <a:tcPr marL="120190" marR="120190" marT="60095" marB="60095" anchor="ctr"/>
                </a:tc>
                <a:extLst>
                  <a:ext uri="{0D108BD9-81ED-4DB2-BD59-A6C34878D82A}">
                    <a16:rowId xmlns:a16="http://schemas.microsoft.com/office/drawing/2014/main" val="4214506555"/>
                  </a:ext>
                </a:extLst>
              </a:tr>
              <a:tr h="52883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3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-690 mm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 mm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theta_3</a:t>
                      </a:r>
                    </a:p>
                  </a:txBody>
                  <a:tcPr marL="120190" marR="120190" marT="60095" marB="60095" anchor="ctr"/>
                </a:tc>
                <a:extLst>
                  <a:ext uri="{0D108BD9-81ED-4DB2-BD59-A6C34878D82A}">
                    <a16:rowId xmlns:a16="http://schemas.microsoft.com/office/drawing/2014/main" val="2975133615"/>
                  </a:ext>
                </a:extLst>
              </a:tr>
              <a:tr h="52883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4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-90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-195 mm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theta_4+ 90</a:t>
                      </a:r>
                    </a:p>
                  </a:txBody>
                  <a:tcPr marL="120190" marR="120190" marT="60095" marB="60095" anchor="ctr"/>
                </a:tc>
                <a:extLst>
                  <a:ext uri="{0D108BD9-81ED-4DB2-BD59-A6C34878D82A}">
                    <a16:rowId xmlns:a16="http://schemas.microsoft.com/office/drawing/2014/main" val="2304181466"/>
                  </a:ext>
                </a:extLst>
              </a:tr>
              <a:tr h="52883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5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-90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195 mm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theta_5</a:t>
                      </a:r>
                    </a:p>
                  </a:txBody>
                  <a:tcPr marL="120190" marR="120190" marT="60095" marB="60095" anchor="ctr"/>
                </a:tc>
                <a:extLst>
                  <a:ext uri="{0D108BD9-81ED-4DB2-BD59-A6C34878D82A}">
                    <a16:rowId xmlns:a16="http://schemas.microsoft.com/office/drawing/2014/main" val="2660725796"/>
                  </a:ext>
                </a:extLst>
              </a:tr>
              <a:tr h="528836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 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85 mm</a:t>
                      </a:r>
                    </a:p>
                  </a:txBody>
                  <a:tcPr marL="120190" marR="120190" marT="60095" marB="6009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theta_6</a:t>
                      </a:r>
                    </a:p>
                  </a:txBody>
                  <a:tcPr marL="120190" marR="120190" marT="60095" marB="60095" anchor="ctr"/>
                </a:tc>
                <a:extLst>
                  <a:ext uri="{0D108BD9-81ED-4DB2-BD59-A6C34878D82A}">
                    <a16:rowId xmlns:a16="http://schemas.microsoft.com/office/drawing/2014/main" val="329198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32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IN" sz="3100" b="0" i="0">
                <a:solidFill>
                  <a:srgbClr val="FFFFFF"/>
                </a:solidFill>
                <a:effectLst/>
                <a:latin typeface="LatoWeb"/>
              </a:rPr>
              <a:t>Final transformation matrix</a:t>
            </a:r>
            <a:endParaRPr lang="en-IN" sz="3100" b="1" i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8" name="Picture 7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D4FF670C-3FC5-67D0-AA1B-02A1F7278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856" y="186465"/>
            <a:ext cx="4072612" cy="64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8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IN" sz="4000" b="0" i="0">
                <a:solidFill>
                  <a:srgbClr val="FFFFFF"/>
                </a:solidFill>
                <a:effectLst/>
                <a:latin typeface="LatoWeb"/>
              </a:rPr>
              <a:t>Jacobian Matrix</a:t>
            </a:r>
            <a:endParaRPr lang="en-IN" sz="4000" b="1" i="1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4" name="Picture 3" descr="A screenshot of a calculator&#10;&#10;Description automatically generated">
            <a:extLst>
              <a:ext uri="{FF2B5EF4-FFF2-40B4-BE49-F238E27FC236}">
                <a16:creationId xmlns:a16="http://schemas.microsoft.com/office/drawing/2014/main" id="{13C0D300-B5C8-9D05-A9A1-2048C9192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87" y="3296342"/>
            <a:ext cx="4150847" cy="3046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8178F4-2305-CE1F-632C-24E4AC7A41A7}"/>
              </a:ext>
            </a:extLst>
          </p:cNvPr>
          <p:cNvSpPr txBox="1"/>
          <p:nvPr/>
        </p:nvSpPr>
        <p:spPr>
          <a:xfrm>
            <a:off x="3874713" y="2419169"/>
            <a:ext cx="3349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b="0" i="0">
                <a:effectLst/>
                <a:latin typeface="LatoWeb"/>
              </a:rPr>
              <a:t>Jacobian matrix at</a:t>
            </a:r>
          </a:p>
          <a:p>
            <a:pPr algn="ctr"/>
            <a:r>
              <a:rPr lang="en-IN">
                <a:latin typeface="LatoWeb"/>
              </a:rPr>
              <a:t>zero joint angles.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5130" y="2312851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0" i="0">
                <a:solidFill>
                  <a:srgbClr val="FFFFFF"/>
                </a:solidFill>
                <a:effectLst/>
              </a:rPr>
              <a:t>Forward Kinematics - Validation</a:t>
            </a:r>
            <a:endParaRPr lang="en-US" sz="4000" b="1" i="1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796EA-10B8-40D1-8C55-518569D91A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02" t="16751" r="31778" b="5514"/>
          <a:stretch/>
        </p:blipFill>
        <p:spPr>
          <a:xfrm>
            <a:off x="8907093" y="2887597"/>
            <a:ext cx="3016988" cy="345236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674E4C-36AC-D0D5-E17C-DAFDB8225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9" t="73992" r="66727" b="17551"/>
          <a:stretch/>
        </p:blipFill>
        <p:spPr>
          <a:xfrm>
            <a:off x="6395139" y="4966109"/>
            <a:ext cx="2244036" cy="926240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08BE3C0-88EC-8EFE-9D07-8DFA51664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98"/>
          <a:stretch/>
        </p:blipFill>
        <p:spPr>
          <a:xfrm>
            <a:off x="573332" y="4244449"/>
            <a:ext cx="4949948" cy="2314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85F158-3314-63B6-295A-6B6A01E20425}"/>
              </a:ext>
            </a:extLst>
          </p:cNvPr>
          <p:cNvSpPr txBox="1"/>
          <p:nvPr/>
        </p:nvSpPr>
        <p:spPr>
          <a:xfrm>
            <a:off x="321559" y="1869452"/>
            <a:ext cx="2515683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0" i="0" dirty="0">
                <a:effectLst/>
                <a:latin typeface="LatoWeb"/>
              </a:rPr>
              <a:t>Configuration 1/3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885750B-51CE-AAB5-DB2A-351F593F3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349234"/>
              </p:ext>
            </p:extLst>
          </p:nvPr>
        </p:nvGraphicFramePr>
        <p:xfrm>
          <a:off x="321559" y="2466207"/>
          <a:ext cx="754609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82">
                  <a:extLst>
                    <a:ext uri="{9D8B030D-6E8A-4147-A177-3AD203B41FA5}">
                      <a16:colId xmlns:a16="http://schemas.microsoft.com/office/drawing/2014/main" val="4255060882"/>
                    </a:ext>
                  </a:extLst>
                </a:gridCol>
                <a:gridCol w="1257682">
                  <a:extLst>
                    <a:ext uri="{9D8B030D-6E8A-4147-A177-3AD203B41FA5}">
                      <a16:colId xmlns:a16="http://schemas.microsoft.com/office/drawing/2014/main" val="614237581"/>
                    </a:ext>
                  </a:extLst>
                </a:gridCol>
                <a:gridCol w="1257682">
                  <a:extLst>
                    <a:ext uri="{9D8B030D-6E8A-4147-A177-3AD203B41FA5}">
                      <a16:colId xmlns:a16="http://schemas.microsoft.com/office/drawing/2014/main" val="260642874"/>
                    </a:ext>
                  </a:extLst>
                </a:gridCol>
                <a:gridCol w="1257682">
                  <a:extLst>
                    <a:ext uri="{9D8B030D-6E8A-4147-A177-3AD203B41FA5}">
                      <a16:colId xmlns:a16="http://schemas.microsoft.com/office/drawing/2014/main" val="3950190460"/>
                    </a:ext>
                  </a:extLst>
                </a:gridCol>
                <a:gridCol w="1257682">
                  <a:extLst>
                    <a:ext uri="{9D8B030D-6E8A-4147-A177-3AD203B41FA5}">
                      <a16:colId xmlns:a16="http://schemas.microsoft.com/office/drawing/2014/main" val="2589607342"/>
                    </a:ext>
                  </a:extLst>
                </a:gridCol>
                <a:gridCol w="1257682">
                  <a:extLst>
                    <a:ext uri="{9D8B030D-6E8A-4147-A177-3AD203B41FA5}">
                      <a16:colId xmlns:a16="http://schemas.microsoft.com/office/drawing/2014/main" val="2053558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181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1370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85C1AD7-9E55-603C-36DF-378A7C99A31B}"/>
              </a:ext>
            </a:extLst>
          </p:cNvPr>
          <p:cNvSpPr txBox="1"/>
          <p:nvPr/>
        </p:nvSpPr>
        <p:spPr>
          <a:xfrm>
            <a:off x="2213581" y="3662734"/>
            <a:ext cx="1783137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0" i="0" dirty="0" err="1">
                <a:effectLst/>
                <a:latin typeface="LatoWeb"/>
              </a:rPr>
              <a:t>Sympy</a:t>
            </a:r>
            <a:r>
              <a:rPr lang="en-IN" sz="1800" b="0" i="0" dirty="0">
                <a:effectLst/>
                <a:latin typeface="LatoWeb"/>
              </a:rPr>
              <a:t> Output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68533A-3AA0-5813-9BC7-53A48D4BE647}"/>
              </a:ext>
            </a:extLst>
          </p:cNvPr>
          <p:cNvSpPr txBox="1"/>
          <p:nvPr/>
        </p:nvSpPr>
        <p:spPr>
          <a:xfrm>
            <a:off x="6617559" y="4244449"/>
            <a:ext cx="1783137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0" i="0" dirty="0">
                <a:effectLst/>
                <a:latin typeface="LatoWeb"/>
              </a:rPr>
              <a:t>Gazebo Output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15D115-0A03-5DCA-1DAA-0B92C7E83436}"/>
              </a:ext>
            </a:extLst>
          </p:cNvPr>
          <p:cNvCxnSpPr>
            <a:cxnSpLocks/>
          </p:cNvCxnSpPr>
          <p:nvPr/>
        </p:nvCxnSpPr>
        <p:spPr>
          <a:xfrm>
            <a:off x="5879473" y="3598419"/>
            <a:ext cx="9268" cy="30901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1114F37-E642-B1DB-746A-154E9102BD34}"/>
              </a:ext>
            </a:extLst>
          </p:cNvPr>
          <p:cNvCxnSpPr>
            <a:cxnSpLocks/>
          </p:cNvCxnSpPr>
          <p:nvPr/>
        </p:nvCxnSpPr>
        <p:spPr>
          <a:xfrm>
            <a:off x="321559" y="3429000"/>
            <a:ext cx="83176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63F74D4E-618C-48A0-75FF-028F96CD60CB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>
                <a:solidFill>
                  <a:srgbClr val="FFFFFF"/>
                </a:solidFill>
              </a:rPr>
              <a:t>Forward Kinematics - Validation</a:t>
            </a:r>
            <a:endParaRPr lang="en-US" sz="40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02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070A88-CE77-9594-BA2D-DF767F6A1A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Forward Kinematics - Validation</a:t>
            </a:r>
            <a:endParaRPr lang="en-US" sz="4000" b="1" i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computer screen shot of a yellow vehicle&#10;&#10;Description automatically generated">
            <a:extLst>
              <a:ext uri="{FF2B5EF4-FFF2-40B4-BE49-F238E27FC236}">
                <a16:creationId xmlns:a16="http://schemas.microsoft.com/office/drawing/2014/main" id="{51537B76-00B2-F0B5-41FD-FAF3F8A58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58" t="28666" r="33978" b="8996"/>
          <a:stretch/>
        </p:blipFill>
        <p:spPr>
          <a:xfrm>
            <a:off x="9354758" y="2316330"/>
            <a:ext cx="2515683" cy="419280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402EF3A-086F-D968-21DA-6E70B9F25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40" t="85228" r="60976" b="1422"/>
          <a:stretch/>
        </p:blipFill>
        <p:spPr>
          <a:xfrm>
            <a:off x="6089392" y="5143500"/>
            <a:ext cx="2937200" cy="1184781"/>
          </a:xfrm>
          <a:prstGeom prst="rect">
            <a:avLst/>
          </a:prstGeom>
        </p:spPr>
      </p:pic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F9D57D0-93AC-0996-61A6-B37D4A784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73" y="4153402"/>
            <a:ext cx="4281954" cy="218114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6936CE-B423-AE65-0B80-3515E3B86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700815"/>
              </p:ext>
            </p:extLst>
          </p:nvPr>
        </p:nvGraphicFramePr>
        <p:xfrm>
          <a:off x="321559" y="2466207"/>
          <a:ext cx="81280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425506088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6142375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06428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5019046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8960734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535583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Θ</a:t>
                      </a:r>
                      <a:r>
                        <a:rPr lang="en-US" sz="18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181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1370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8C3A83-58A0-F290-0C24-3C1868A9E4E9}"/>
              </a:ext>
            </a:extLst>
          </p:cNvPr>
          <p:cNvSpPr txBox="1"/>
          <p:nvPr/>
        </p:nvSpPr>
        <p:spPr>
          <a:xfrm>
            <a:off x="2213581" y="3662734"/>
            <a:ext cx="1783137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0" i="0" dirty="0" err="1">
                <a:effectLst/>
                <a:latin typeface="LatoWeb"/>
              </a:rPr>
              <a:t>Sympy</a:t>
            </a:r>
            <a:r>
              <a:rPr lang="en-IN" sz="1800" b="0" i="0" dirty="0">
                <a:effectLst/>
                <a:latin typeface="LatoWeb"/>
              </a:rPr>
              <a:t> Output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CBC48-974A-3F2E-8387-EC0D4DC093D8}"/>
              </a:ext>
            </a:extLst>
          </p:cNvPr>
          <p:cNvSpPr txBox="1"/>
          <p:nvPr/>
        </p:nvSpPr>
        <p:spPr>
          <a:xfrm>
            <a:off x="6617559" y="4244449"/>
            <a:ext cx="1783137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0" i="0" dirty="0">
                <a:effectLst/>
                <a:latin typeface="LatoWeb"/>
              </a:rPr>
              <a:t>Gazebo Output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007E4-ECC3-B04B-9E64-76FE11DAA6F2}"/>
              </a:ext>
            </a:extLst>
          </p:cNvPr>
          <p:cNvSpPr txBox="1"/>
          <p:nvPr/>
        </p:nvSpPr>
        <p:spPr>
          <a:xfrm>
            <a:off x="321559" y="1869452"/>
            <a:ext cx="2515683" cy="36933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1800" b="0" i="0" dirty="0">
                <a:effectLst/>
                <a:latin typeface="LatoWeb"/>
              </a:rPr>
              <a:t>Configuration 2/3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2419F2-6152-D748-7A9E-1F1365F87895}"/>
              </a:ext>
            </a:extLst>
          </p:cNvPr>
          <p:cNvCxnSpPr>
            <a:cxnSpLocks/>
          </p:cNvCxnSpPr>
          <p:nvPr/>
        </p:nvCxnSpPr>
        <p:spPr>
          <a:xfrm>
            <a:off x="5879473" y="3598419"/>
            <a:ext cx="9268" cy="30901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1781B27-6116-ADD5-2F7B-2818F3F24D3D}"/>
              </a:ext>
            </a:extLst>
          </p:cNvPr>
          <p:cNvCxnSpPr>
            <a:cxnSpLocks/>
          </p:cNvCxnSpPr>
          <p:nvPr/>
        </p:nvCxnSpPr>
        <p:spPr>
          <a:xfrm>
            <a:off x="321559" y="3429000"/>
            <a:ext cx="88129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51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7F41AEE6123647ADA544194E88B363" ma:contentTypeVersion="4" ma:contentTypeDescription="Create a new document." ma:contentTypeScope="" ma:versionID="5f96cb4c54376bad7db130533a214917">
  <xsd:schema xmlns:xsd="http://www.w3.org/2001/XMLSchema" xmlns:xs="http://www.w3.org/2001/XMLSchema" xmlns:p="http://schemas.microsoft.com/office/2006/metadata/properties" xmlns:ns3="4e7d7291-ad59-4de5-9b6d-ac075051018e" targetNamespace="http://schemas.microsoft.com/office/2006/metadata/properties" ma:root="true" ma:fieldsID="461d97155a97b9e65ce77bf6d30b4100" ns3:_="">
    <xsd:import namespace="4e7d7291-ad59-4de5-9b6d-ac07505101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d7291-ad59-4de5-9b6d-ac07505101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8336F5-F002-4F82-A1C1-F07C8AF738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968305-E37A-4334-8CB9-38D34C9A631A}">
  <ds:schemaRefs>
    <ds:schemaRef ds:uri="4e7d7291-ad59-4de5-9b6d-ac07505101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D558B05-6806-4E92-9C86-2EEE4FA472A0}">
  <ds:schemaRefs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4e7d7291-ad59-4de5-9b6d-ac075051018e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</Words>
  <Application>Microsoft Office PowerPoint</Application>
  <PresentationFormat>Widescreen</PresentationFormat>
  <Paragraphs>192</Paragraphs>
  <Slides>14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LatoWeb</vt:lpstr>
      <vt:lpstr>Office Theme</vt:lpstr>
      <vt:lpstr>PowerPoint Presentation</vt:lpstr>
      <vt:lpstr>PowerPoint Presentation</vt:lpstr>
      <vt:lpstr>PowerPoint Presentation</vt:lpstr>
      <vt:lpstr>PowerPoint Presentation</vt:lpstr>
      <vt:lpstr>DH Parameter Table</vt:lpstr>
      <vt:lpstr>Final transformation matrix</vt:lpstr>
      <vt:lpstr>Jacobian Matrix</vt:lpstr>
      <vt:lpstr>Forward Kinematics - Validation</vt:lpstr>
      <vt:lpstr>Forward Kinematics - Validation</vt:lpstr>
      <vt:lpstr>Forward Kinematics - Validation</vt:lpstr>
      <vt:lpstr>Inverse Kinematics - Validation</vt:lpstr>
      <vt:lpstr>Inverse Kinematics - Validation</vt:lpstr>
      <vt:lpstr>Gazebo Visualisation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 Goenka</dc:creator>
  <cp:lastModifiedBy>Piyush Goenka</cp:lastModifiedBy>
  <cp:revision>3</cp:revision>
  <dcterms:created xsi:type="dcterms:W3CDTF">2023-06-21T14:44:38Z</dcterms:created>
  <dcterms:modified xsi:type="dcterms:W3CDTF">2023-12-06T00:46:50Z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0x010100E77F41AEE6123647ADA544194E88B363</vt:lpwstr>
  </property>
</Properties>
</file>